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93" r:id="rId4"/>
    <p:sldId id="494" r:id="rId5"/>
    <p:sldId id="503" r:id="rId6"/>
    <p:sldId id="504" r:id="rId7"/>
    <p:sldId id="512" r:id="rId8"/>
    <p:sldId id="505" r:id="rId9"/>
    <p:sldId id="506" r:id="rId10"/>
    <p:sldId id="419" r:id="rId11"/>
    <p:sldId id="502" r:id="rId12"/>
    <p:sldId id="513" r:id="rId13"/>
    <p:sldId id="495" r:id="rId14"/>
    <p:sldId id="510" r:id="rId15"/>
    <p:sldId id="507" r:id="rId16"/>
    <p:sldId id="508" r:id="rId17"/>
    <p:sldId id="509" r:id="rId18"/>
    <p:sldId id="477" r:id="rId19"/>
    <p:sldId id="399" r:id="rId20"/>
    <p:sldId id="409" r:id="rId21"/>
    <p:sldId id="481" r:id="rId22"/>
    <p:sldId id="482" r:id="rId23"/>
    <p:sldId id="4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orporate_Full_Stack_Training/blob/master/Day%203/Exercise%203/i18n_hiproperties.txt"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3/i18nproperties.txt" TargetMode="External"/><Relationship Id="rId5" Type="http://schemas.openxmlformats.org/officeDocument/2006/relationships/hyperlink" Target="https://github.com/soyuztechnologies/Corporate_Full_Stack_Training/blob/master/Day%203/Exercise%203/MyXMLcontrollerjs.txt" TargetMode="External"/><Relationship Id="rId4" Type="http://schemas.openxmlformats.org/officeDocument/2006/relationships/hyperlink" Target="https://github.com/soyuztechnologies/Corporate_Full_Stack_Training/blob/master/Day%203/Exercise%203/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4/lifeSavejs.txt" TargetMode="External"/><Relationship Id="rId5" Type="http://schemas.openxmlformats.org/officeDocument/2006/relationships/hyperlink" Target="https://github.com/soyuztechnologies/Corporate_Full_Stack_Training/blob/master/Day%203/Exercise%204/MyXMLcontrollerjs.txt" TargetMode="External"/><Relationship Id="rId4" Type="http://schemas.openxmlformats.org/officeDocument/2006/relationships/hyperlink" Target="https://github.com/soyuztechnologies/Corporate_Full_Stack_Training/blob/master/Day%203/Exercise%204/MyXMLview.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apui5.hana.ondemand.com/#/contro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experience.sap.com/fiori-design-web/floorplan-overview/" TargetMode="External"/><Relationship Id="rId5" Type="http://schemas.openxmlformats.org/officeDocument/2006/relationships/hyperlink" Target="https://experience.sap.com/fiori-design-web/flexible-column-layout/" TargetMode="External"/><Relationship Id="rId4" Type="http://schemas.openxmlformats.org/officeDocument/2006/relationships/hyperlink" Target="https://github.com/soyuztechnologies/Corporate_Full_Stack_Training/blob/master/Day%203/Exercise%205/MyXMLview.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1/data.json.txt" TargetMode="External"/><Relationship Id="rId5" Type="http://schemas.openxmlformats.org/officeDocument/2006/relationships/hyperlink" Target="https://github.com/soyuztechnologies/Corporate_Full_Stack_Training/blob/master/Day%203/Exercise%201/MyXMLcontrollerjs.txt" TargetMode="External"/><Relationship Id="rId4" Type="http://schemas.openxmlformats.org/officeDocument/2006/relationships/hyperlink" Target="https://github.com/soyuztechnologies/Corporate_Full_Stack_Training/blob/master/Day%203/Exercise%201/MyXMLview.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2/MyXMLcontrollerjs.txt" TargetMode="External"/><Relationship Id="rId4" Type="http://schemas.openxmlformats.org/officeDocument/2006/relationships/hyperlink" Target="https://github.com/soyuztechnologies/Corporate_Full_Stack_Training/blob/master/Day%203/Exercise%202/MyXMLview.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292008"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king at home preventing from coronavirus Premium Vector">
            <a:extLst>
              <a:ext uri="{FF2B5EF4-FFF2-40B4-BE49-F238E27FC236}">
                <a16:creationId xmlns:a16="http://schemas.microsoft.com/office/drawing/2014/main" id="{62FEE2F8-B7F5-4592-91AF-EB3926D54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995516" cy="3416320"/>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MyXML.view.xml</a:t>
            </a:r>
            <a:endParaRPr lang="en-US" dirty="0"/>
          </a:p>
          <a:p>
            <a:pPr marL="285750" indent="-285750" algn="just">
              <a:buFontTx/>
              <a:buChar char="-"/>
            </a:pPr>
            <a:r>
              <a:rPr lang="en-US" dirty="0">
                <a:hlinkClick r:id="rId5"/>
              </a:rPr>
              <a:t>MyXML.controller.js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Tree>
    <p:extLst>
      <p:ext uri="{BB962C8B-B14F-4D97-AF65-F5344CB8AC3E}">
        <p14:creationId xmlns:p14="http://schemas.microsoft.com/office/powerpoint/2010/main" val="280491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Tree>
    <p:extLst>
      <p:ext uri="{BB962C8B-B14F-4D97-AF65-F5344CB8AC3E}">
        <p14:creationId xmlns:p14="http://schemas.microsoft.com/office/powerpoint/2010/main" val="76301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set selection concept illustration Free Vector">
            <a:extLst>
              <a:ext uri="{FF2B5EF4-FFF2-40B4-BE49-F238E27FC236}">
                <a16:creationId xmlns:a16="http://schemas.microsoft.com/office/drawing/2014/main" id="{13E92A28-43C2-4B8E-AA3C-B43AC588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6" y="377349"/>
            <a:ext cx="2981325"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grpSp>
        <p:nvGrpSpPr>
          <p:cNvPr id="14" name="Group 13">
            <a:extLst>
              <a:ext uri="{FF2B5EF4-FFF2-40B4-BE49-F238E27FC236}">
                <a16:creationId xmlns:a16="http://schemas.microsoft.com/office/drawing/2014/main" id="{A4ACA5FC-A81B-4DED-9082-929FCB13C5BD}"/>
              </a:ext>
            </a:extLst>
          </p:cNvPr>
          <p:cNvGrpSpPr/>
          <p:nvPr/>
        </p:nvGrpSpPr>
        <p:grpSpPr>
          <a:xfrm>
            <a:off x="947736" y="3219818"/>
            <a:ext cx="3883359" cy="2580907"/>
            <a:chOff x="947736" y="3219818"/>
            <a:chExt cx="3883359" cy="2580907"/>
          </a:xfrm>
        </p:grpSpPr>
        <p:sp>
          <p:nvSpPr>
            <p:cNvPr id="5" name="Rectangle 4">
              <a:extLst>
                <a:ext uri="{FF2B5EF4-FFF2-40B4-BE49-F238E27FC236}">
                  <a16:creationId xmlns:a16="http://schemas.microsoft.com/office/drawing/2014/main" id="{0654CE6D-A373-463E-960B-1E225A79082B}"/>
                </a:ext>
              </a:extLst>
            </p:cNvPr>
            <p:cNvSpPr/>
            <p:nvPr/>
          </p:nvSpPr>
          <p:spPr>
            <a:xfrm>
              <a:off x="947736" y="3219818"/>
              <a:ext cx="3883359" cy="25809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2</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3</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4</a:t>
              </a:r>
            </a:p>
          </p:txBody>
        </p:sp>
      </p:grpSp>
      <p:sp>
        <p:nvSpPr>
          <p:cNvPr id="11" name="TextBox 10">
            <a:extLst>
              <a:ext uri="{FF2B5EF4-FFF2-40B4-BE49-F238E27FC236}">
                <a16:creationId xmlns:a16="http://schemas.microsoft.com/office/drawing/2014/main" id="{2974CCD9-0931-45EE-913D-A031038E9397}"/>
              </a:ext>
            </a:extLst>
          </p:cNvPr>
          <p:cNvSpPr txBox="1"/>
          <p:nvPr/>
        </p:nvSpPr>
        <p:spPr>
          <a:xfrm>
            <a:off x="2076448" y="5843979"/>
            <a:ext cx="1695450" cy="369332"/>
          </a:xfrm>
          <a:prstGeom prst="rect">
            <a:avLst/>
          </a:prstGeom>
          <a:noFill/>
        </p:spPr>
        <p:txBody>
          <a:bodyPr wrap="square" rtlCol="0">
            <a:spAutoFit/>
          </a:bodyPr>
          <a:lstStyle/>
          <a:p>
            <a:r>
              <a:rPr lang="en-US" dirty="0"/>
              <a:t>Vertical Layout</a:t>
            </a:r>
          </a:p>
        </p:txBody>
      </p:sp>
      <p:sp>
        <p:nvSpPr>
          <p:cNvPr id="12" name="Rectangle 11">
            <a:extLst>
              <a:ext uri="{FF2B5EF4-FFF2-40B4-BE49-F238E27FC236}">
                <a16:creationId xmlns:a16="http://schemas.microsoft.com/office/drawing/2014/main" id="{F1810FF5-E403-44D8-B670-59BA45C0AF91}"/>
              </a:ext>
            </a:extLst>
          </p:cNvPr>
          <p:cNvSpPr/>
          <p:nvPr/>
        </p:nvSpPr>
        <p:spPr>
          <a:xfrm>
            <a:off x="5534082" y="3219818"/>
            <a:ext cx="5710182" cy="1227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5756421" y="3629077"/>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7601888" y="3624314"/>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2</a:t>
            </a:r>
          </a:p>
        </p:txBody>
      </p:sp>
      <p:sp>
        <p:nvSpPr>
          <p:cNvPr id="17" name="Rectangle 16">
            <a:extLst>
              <a:ext uri="{FF2B5EF4-FFF2-40B4-BE49-F238E27FC236}">
                <a16:creationId xmlns:a16="http://schemas.microsoft.com/office/drawing/2014/main" id="{E46A5349-9E0C-4B94-A0AA-EF21C4AEFAE3}"/>
              </a:ext>
            </a:extLst>
          </p:cNvPr>
          <p:cNvSpPr/>
          <p:nvPr/>
        </p:nvSpPr>
        <p:spPr>
          <a:xfrm>
            <a:off x="9447355" y="3630948"/>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3</a:t>
            </a:r>
          </a:p>
        </p:txBody>
      </p:sp>
      <p:sp>
        <p:nvSpPr>
          <p:cNvPr id="19" name="TextBox 18">
            <a:extLst>
              <a:ext uri="{FF2B5EF4-FFF2-40B4-BE49-F238E27FC236}">
                <a16:creationId xmlns:a16="http://schemas.microsoft.com/office/drawing/2014/main" id="{982180C5-7D2E-4BCF-BCC1-59C4C3E93422}"/>
              </a:ext>
            </a:extLst>
          </p:cNvPr>
          <p:cNvSpPr txBox="1"/>
          <p:nvPr/>
        </p:nvSpPr>
        <p:spPr>
          <a:xfrm>
            <a:off x="7527336" y="45270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set selection concept illustration Free Vector">
            <a:extLst>
              <a:ext uri="{FF2B5EF4-FFF2-40B4-BE49-F238E27FC236}">
                <a16:creationId xmlns:a16="http://schemas.microsoft.com/office/drawing/2014/main" id="{DAFBA8A4-60AC-46B1-AF82-FD72FDC1D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02" y="1015846"/>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FlexBox Layout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86102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FlexBox control builds the container for a flexible box layout.</a:t>
            </a:r>
          </a:p>
          <a:p>
            <a:pPr marL="285750" indent="-285750" algn="just">
              <a:buFont typeface="Arial" panose="020B0604020202020204" pitchFamily="34" charset="0"/>
              <a:buChar char="•"/>
            </a:pPr>
            <a:r>
              <a:rPr lang="en-US" b="0" i="0" dirty="0">
                <a:effectLst/>
              </a:rPr>
              <a:t>justify-content, direction can be used to align the content</a:t>
            </a:r>
          </a:p>
          <a:p>
            <a:pPr marL="285750" indent="-285750" algn="just">
              <a:buFont typeface="Arial" panose="020B0604020202020204" pitchFamily="34" charset="0"/>
              <a:buChar char="•"/>
            </a:pPr>
            <a:r>
              <a:rPr lang="en-US" b="0" i="0" dirty="0">
                <a:effectLst/>
              </a:rPr>
              <a:t>Based on the renderType the flexbox is wrapped in a div or li or ul.</a:t>
            </a:r>
          </a:p>
          <a:p>
            <a:pPr marL="285750" indent="-285750" algn="just">
              <a:buFont typeface="Arial" panose="020B0604020202020204" pitchFamily="34" charset="0"/>
              <a:buChar char="•"/>
            </a:pPr>
            <a:r>
              <a:rPr lang="en-US" b="0" i="0" dirty="0">
                <a:effectLst/>
              </a:rPr>
              <a:t>FlexItemData Holds layout data for a FlexBox / HBox / VBox.</a:t>
            </a:r>
          </a:p>
          <a:p>
            <a:pPr marL="285750" indent="-285750" algn="just">
              <a:buFont typeface="Arial" panose="020B0604020202020204" pitchFamily="34" charset="0"/>
              <a:buChar char="•"/>
            </a:pPr>
            <a:r>
              <a:rPr lang="en-US" b="1" i="0" dirty="0">
                <a:effectLst/>
              </a:rPr>
              <a:t>VBox: </a:t>
            </a:r>
            <a:r>
              <a:rPr lang="en-US" b="0" i="0" dirty="0">
                <a:effectLst/>
              </a:rPr>
              <a:t>The VBox control builds the container for a vertical flexible box layout. </a:t>
            </a:r>
          </a:p>
          <a:p>
            <a:pPr marL="285750" indent="-285750" algn="just">
              <a:buFont typeface="Arial" panose="020B0604020202020204" pitchFamily="34" charset="0"/>
              <a:buChar char="•"/>
            </a:pPr>
            <a:r>
              <a:rPr lang="en-US" b="1" i="0" dirty="0">
                <a:effectLst/>
              </a:rPr>
              <a:t>HBox: </a:t>
            </a:r>
            <a:r>
              <a:rPr lang="en-US" b="0" i="0" dirty="0">
                <a:effectLst/>
              </a:rPr>
              <a:t>The HBox control builds the container for a horizontal flexible box layout. </a:t>
            </a:r>
          </a:p>
          <a:p>
            <a:pPr marL="285750" indent="-285750" algn="just">
              <a:buFont typeface="Arial" panose="020B0604020202020204" pitchFamily="34" charset="0"/>
              <a:buChar char="•"/>
            </a:pPr>
            <a:r>
              <a:rPr lang="en-US" b="0" i="0" dirty="0">
                <a:effectLst/>
              </a:rPr>
              <a:t>VBox &amp; HBox are a convenience control, as they are just a specialized FlexBox control.</a:t>
            </a:r>
          </a:p>
          <a:p>
            <a:pPr marL="285750" indent="-285750" algn="just">
              <a:buFont typeface="Arial" panose="020B0604020202020204" pitchFamily="34" charset="0"/>
              <a:buChar char="•"/>
            </a:pPr>
            <a:endParaRPr lang="en-US" dirty="0"/>
          </a:p>
          <a:p>
            <a:pPr algn="just"/>
            <a:r>
              <a:rPr lang="en-US" b="0" i="0" dirty="0">
                <a:effectLst/>
              </a:rPr>
              <a:t>You can learn more about layout on SAP UI5 SDK’s sample page.</a:t>
            </a:r>
          </a:p>
          <a:p>
            <a:pPr algn="just"/>
            <a:r>
              <a:rPr lang="en-US" b="0" i="0" dirty="0">
                <a:effectLst/>
                <a:hlinkClick r:id="rId4"/>
              </a:rPr>
              <a:t>https://sapui5.hana.ondemand.com/#/controls</a:t>
            </a:r>
            <a:endParaRPr lang="en-US" b="0" i="0" dirty="0">
              <a:effectLst/>
            </a:endParaRPr>
          </a:p>
        </p:txBody>
      </p:sp>
      <p:pic>
        <p:nvPicPr>
          <p:cNvPr id="11" name="Picture 10">
            <a:extLst>
              <a:ext uri="{FF2B5EF4-FFF2-40B4-BE49-F238E27FC236}">
                <a16:creationId xmlns:a16="http://schemas.microsoft.com/office/drawing/2014/main" id="{A2FD3C1D-4ED1-46AB-B6EA-B9C485CD8F6A}"/>
              </a:ext>
            </a:extLst>
          </p:cNvPr>
          <p:cNvPicPr>
            <a:picLocks noChangeAspect="1"/>
          </p:cNvPicPr>
          <p:nvPr/>
        </p:nvPicPr>
        <p:blipFill rotWithShape="1">
          <a:blip r:embed="rId5"/>
          <a:srcRect r="24502"/>
          <a:stretch/>
        </p:blipFill>
        <p:spPr>
          <a:xfrm>
            <a:off x="370547" y="3882871"/>
            <a:ext cx="2285251" cy="2075323"/>
          </a:xfrm>
          <a:prstGeom prst="rect">
            <a:avLst/>
          </a:prstGeom>
        </p:spPr>
      </p:pic>
      <p:pic>
        <p:nvPicPr>
          <p:cNvPr id="18" name="Picture 17">
            <a:extLst>
              <a:ext uri="{FF2B5EF4-FFF2-40B4-BE49-F238E27FC236}">
                <a16:creationId xmlns:a16="http://schemas.microsoft.com/office/drawing/2014/main" id="{82131F49-4CC0-480C-B5F8-07ED256660F7}"/>
              </a:ext>
            </a:extLst>
          </p:cNvPr>
          <p:cNvPicPr>
            <a:picLocks noChangeAspect="1"/>
          </p:cNvPicPr>
          <p:nvPr/>
        </p:nvPicPr>
        <p:blipFill rotWithShape="1">
          <a:blip r:embed="rId6"/>
          <a:srcRect l="17144" r="12213"/>
          <a:stretch/>
        </p:blipFill>
        <p:spPr>
          <a:xfrm>
            <a:off x="3239127" y="3882872"/>
            <a:ext cx="2025350" cy="2075322"/>
          </a:xfrm>
          <a:prstGeom prst="rect">
            <a:avLst/>
          </a:prstGeom>
        </p:spPr>
      </p:pic>
      <p:sp>
        <p:nvSpPr>
          <p:cNvPr id="21" name="Arrow: Right 20">
            <a:extLst>
              <a:ext uri="{FF2B5EF4-FFF2-40B4-BE49-F238E27FC236}">
                <a16:creationId xmlns:a16="http://schemas.microsoft.com/office/drawing/2014/main" id="{D470E663-A309-4E18-A0DC-A2D3BAFEBAE2}"/>
              </a:ext>
            </a:extLst>
          </p:cNvPr>
          <p:cNvSpPr/>
          <p:nvPr/>
        </p:nvSpPr>
        <p:spPr>
          <a:xfrm>
            <a:off x="2697490" y="4639898"/>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48DFD4A-EDAA-4F76-BB99-3958DB3BAA7A}"/>
              </a:ext>
            </a:extLst>
          </p:cNvPr>
          <p:cNvCxnSpPr/>
          <p:nvPr/>
        </p:nvCxnSpPr>
        <p:spPr>
          <a:xfrm flipV="1">
            <a:off x="1696720" y="4318000"/>
            <a:ext cx="0" cy="447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3648FC47-90FC-4904-8905-7729C838C42F}"/>
              </a:ext>
            </a:extLst>
          </p:cNvPr>
          <p:cNvCxnSpPr/>
          <p:nvPr/>
        </p:nvCxnSpPr>
        <p:spPr>
          <a:xfrm flipH="1">
            <a:off x="4155440" y="4500880"/>
            <a:ext cx="6502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2D063A76-112C-4488-A5E8-6FB0B0FDA870}"/>
              </a:ext>
            </a:extLst>
          </p:cNvPr>
          <p:cNvPicPr>
            <a:picLocks noChangeAspect="1"/>
          </p:cNvPicPr>
          <p:nvPr/>
        </p:nvPicPr>
        <p:blipFill>
          <a:blip r:embed="rId7"/>
          <a:stretch>
            <a:fillRect/>
          </a:stretch>
        </p:blipFill>
        <p:spPr>
          <a:xfrm>
            <a:off x="5894416" y="3882871"/>
            <a:ext cx="2018510" cy="2075323"/>
          </a:xfrm>
          <a:prstGeom prst="rect">
            <a:avLst/>
          </a:prstGeom>
        </p:spPr>
      </p:pic>
      <p:sp>
        <p:nvSpPr>
          <p:cNvPr id="31" name="Arrow: Right 30">
            <a:extLst>
              <a:ext uri="{FF2B5EF4-FFF2-40B4-BE49-F238E27FC236}">
                <a16:creationId xmlns:a16="http://schemas.microsoft.com/office/drawing/2014/main" id="{AA8CE348-1DF3-4D57-8CE2-E4716585D4E9}"/>
              </a:ext>
            </a:extLst>
          </p:cNvPr>
          <p:cNvSpPr/>
          <p:nvPr/>
        </p:nvSpPr>
        <p:spPr>
          <a:xfrm>
            <a:off x="535592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49ABD2F-5B56-46F9-AA53-B633B0E8F163}"/>
              </a:ext>
            </a:extLst>
          </p:cNvPr>
          <p:cNvPicPr>
            <a:picLocks noChangeAspect="1"/>
          </p:cNvPicPr>
          <p:nvPr/>
        </p:nvPicPr>
        <p:blipFill>
          <a:blip r:embed="rId8"/>
          <a:stretch>
            <a:fillRect/>
          </a:stretch>
        </p:blipFill>
        <p:spPr>
          <a:xfrm>
            <a:off x="8542865" y="3878168"/>
            <a:ext cx="2025350" cy="2202969"/>
          </a:xfrm>
          <a:prstGeom prst="rect">
            <a:avLst/>
          </a:prstGeom>
        </p:spPr>
      </p:pic>
      <p:sp>
        <p:nvSpPr>
          <p:cNvPr id="34" name="Arrow: Right 33">
            <a:extLst>
              <a:ext uri="{FF2B5EF4-FFF2-40B4-BE49-F238E27FC236}">
                <a16:creationId xmlns:a16="http://schemas.microsoft.com/office/drawing/2014/main" id="{1B5BCEF7-EC53-4912-BAD9-EB5474B92F28}"/>
              </a:ext>
            </a:extLst>
          </p:cNvPr>
          <p:cNvSpPr/>
          <p:nvPr/>
        </p:nvSpPr>
        <p:spPr>
          <a:xfrm>
            <a:off x="800437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32F3CDC7-BD13-4A4E-A9E7-8F9AE15FFAE7}"/>
              </a:ext>
            </a:extLst>
          </p:cNvPr>
          <p:cNvSpPr txBox="1"/>
          <p:nvPr/>
        </p:nvSpPr>
        <p:spPr>
          <a:xfrm>
            <a:off x="261764" y="6197262"/>
            <a:ext cx="10802476" cy="369332"/>
          </a:xfrm>
          <a:prstGeom prst="rect">
            <a:avLst/>
          </a:prstGeom>
          <a:noFill/>
        </p:spPr>
        <p:txBody>
          <a:bodyPr wrap="square" rtlCol="0">
            <a:spAutoFit/>
          </a:bodyPr>
          <a:lstStyle/>
          <a:p>
            <a:r>
              <a:rPr lang="en-US" dirty="0"/>
              <a:t>You Need to apply filter on the search field to see all the layout related samples. Check above steps for reference </a:t>
            </a:r>
          </a:p>
        </p:txBody>
      </p:sp>
    </p:spTree>
    <p:extLst>
      <p:ext uri="{BB962C8B-B14F-4D97-AF65-F5344CB8AC3E}">
        <p14:creationId xmlns:p14="http://schemas.microsoft.com/office/powerpoint/2010/main" val="232996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ocial networking illustration. man  with headphones using laptop Premium Vector">
            <a:extLst>
              <a:ext uri="{FF2B5EF4-FFF2-40B4-BE49-F238E27FC236}">
                <a16:creationId xmlns:a16="http://schemas.microsoft.com/office/drawing/2014/main" id="{3421EF6D-952A-417C-90FF-F65487C3A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buFontTx/>
              <a:buChar char="-"/>
            </a:pPr>
            <a:r>
              <a:rPr lang="en-US" dirty="0"/>
              <a:t>In this Exercise we will see some examples of Vertical and Horizontal layout.</a:t>
            </a:r>
          </a:p>
          <a:p>
            <a:pPr marL="285750" indent="-285750">
              <a:buFontTx/>
              <a:buChar char="-"/>
            </a:pPr>
            <a:r>
              <a:rPr lang="en-US" dirty="0"/>
              <a:t>Along with that we will see different positions if content in a FlexBox.</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p:txBody>
      </p:sp>
      <p:sp>
        <p:nvSpPr>
          <p:cNvPr id="5" name="TextBox 4">
            <a:extLst>
              <a:ext uri="{FF2B5EF4-FFF2-40B4-BE49-F238E27FC236}">
                <a16:creationId xmlns:a16="http://schemas.microsoft.com/office/drawing/2014/main" id="{8BE7E498-5D04-4877-898D-BF7A7BC957AF}"/>
              </a:ext>
            </a:extLst>
          </p:cNvPr>
          <p:cNvSpPr txBox="1"/>
          <p:nvPr/>
        </p:nvSpPr>
        <p:spPr>
          <a:xfrm>
            <a:off x="261764" y="3413760"/>
            <a:ext cx="4998720" cy="1754326"/>
          </a:xfrm>
          <a:prstGeom prst="rect">
            <a:avLst/>
          </a:prstGeom>
          <a:noFill/>
        </p:spPr>
        <p:txBody>
          <a:bodyPr wrap="square" rtlCol="0">
            <a:spAutoFit/>
          </a:bodyPr>
          <a:lstStyle/>
          <a:p>
            <a:r>
              <a:rPr lang="en-US" dirty="0"/>
              <a:t>Here are some more reference links for the layout.</a:t>
            </a:r>
          </a:p>
          <a:p>
            <a:pPr marL="285750" indent="-285750">
              <a:buFontTx/>
              <a:buChar char="-"/>
            </a:pPr>
            <a:r>
              <a:rPr lang="en-US" dirty="0">
                <a:hlinkClick r:id="rId5"/>
              </a:rPr>
              <a:t>https://experience.sap.com/fiori-design-web/flexible-column-layout/</a:t>
            </a:r>
            <a:endParaRPr lang="en-US" dirty="0"/>
          </a:p>
          <a:p>
            <a:pPr marL="285750" indent="-285750">
              <a:buFontTx/>
              <a:buChar char="-"/>
            </a:pPr>
            <a:r>
              <a:rPr lang="en-US" dirty="0">
                <a:hlinkClick r:id="rId6"/>
              </a:rPr>
              <a:t>https://experience.sap.com/fiori-design-web/floorplan-overview/</a:t>
            </a:r>
            <a:endParaRPr lang="en-US" dirty="0"/>
          </a:p>
          <a:p>
            <a:pPr marL="285750" indent="-285750">
              <a:buFontTx/>
              <a:buChar char="-"/>
            </a:pPr>
            <a:endParaRPr lang="en-US" dirty="0"/>
          </a:p>
        </p:txBody>
      </p:sp>
    </p:spTree>
    <p:extLst>
      <p:ext uri="{BB962C8B-B14F-4D97-AF65-F5344CB8AC3E}">
        <p14:creationId xmlns:p14="http://schemas.microsoft.com/office/powerpoint/2010/main" val="427450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2961501"/>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Resource Model</a:t>
            </a:r>
          </a:p>
          <a:p>
            <a:pPr marL="285750" indent="-285750">
              <a:buFont typeface="Arial" panose="020B0604020202020204" pitchFamily="34" charset="0"/>
              <a:buChar char="•"/>
            </a:pPr>
            <a:r>
              <a:rPr lang="en-US" dirty="0"/>
              <a:t>Formatter in SAP UI5</a:t>
            </a:r>
          </a:p>
          <a:p>
            <a:pPr marL="285750" indent="-285750">
              <a:buFont typeface="Arial" panose="020B0604020202020204" pitchFamily="34" charset="0"/>
              <a:buChar char="•"/>
            </a:pPr>
            <a:r>
              <a:rPr lang="en-US" dirty="0"/>
              <a:t>Layouts in SAP UI5</a:t>
            </a:r>
          </a:p>
          <a:p>
            <a:pPr marL="285750" indent="-285750">
              <a:buFont typeface="Arial" panose="020B0604020202020204" pitchFamily="34" charset="0"/>
              <a:buChar char="•"/>
            </a:pPr>
            <a:r>
              <a:rPr lang="en-US" dirty="0"/>
              <a:t>FlexBox Layout in UI5</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and woman sitting with laptop on bean bag chair. concept illustration for working, studying, education, work from home. flat illustration. Premium Vector">
            <a:extLst>
              <a:ext uri="{FF2B5EF4-FFF2-40B4-BE49-F238E27FC236}">
                <a16:creationId xmlns:a16="http://schemas.microsoft.com/office/drawing/2014/main" id="{C2CE6E59-A20C-48F7-B53C-E759CF9C6A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585323"/>
          </a:xfrm>
          <a:prstGeom prst="rect">
            <a:avLst/>
          </a:prstGeom>
          <a:noFill/>
        </p:spPr>
        <p:txBody>
          <a:bodyPr wrap="square" rtlCol="0">
            <a:spAutoFit/>
          </a:bodyPr>
          <a:lstStyle/>
          <a:p>
            <a:pPr marL="285750" indent="-285750" algn="just">
              <a:buFontTx/>
              <a:buChar char="-"/>
            </a:pPr>
            <a:r>
              <a:rPr lang="en-US" dirty="0"/>
              <a:t>In this exercise we will bind the sample data with a table control.</a:t>
            </a:r>
          </a:p>
          <a:p>
            <a:pPr marL="285750" indent="-285750" algn="just">
              <a:buFontTx/>
              <a:buChar char="-"/>
            </a:pPr>
            <a:r>
              <a:rPr lang="en-US" dirty="0"/>
              <a:t>To bind the table we will use aggregation bind.</a:t>
            </a:r>
          </a:p>
          <a:p>
            <a:pPr marL="285750" indent="-285750" algn="just">
              <a:buFontTx/>
              <a:buChar char="-"/>
            </a:pPr>
            <a:r>
              <a:rPr lang="en-US" dirty="0"/>
              <a:t>Along with that we will see how to change the binding of a control in the controller on a button press event.</a:t>
            </a:r>
          </a:p>
          <a:p>
            <a:endParaRPr lang="en-US" dirty="0"/>
          </a:p>
          <a:p>
            <a:r>
              <a:rPr lang="en-US" dirty="0"/>
              <a:t>Exercise code:- </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data.json</a:t>
            </a:r>
            <a:endParaRPr lang="en-US" dirty="0"/>
          </a:p>
        </p:txBody>
      </p:sp>
    </p:spTree>
    <p:extLst>
      <p:ext uri="{BB962C8B-B14F-4D97-AF65-F5344CB8AC3E}">
        <p14:creationId xmlns:p14="http://schemas.microsoft.com/office/powerpoint/2010/main" val="159069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20436" y="4060042"/>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7924904" y="4897454"/>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175317" y="4720422"/>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7924904" y="5393148"/>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163314" y="5208482"/>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7924904" y="5888801"/>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163314" y="5704134"/>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me office concept, woman working from home lying down on a sofa, student or freelancer Premium Vector">
            <a:extLst>
              <a:ext uri="{FF2B5EF4-FFF2-40B4-BE49-F238E27FC236}">
                <a16:creationId xmlns:a16="http://schemas.microsoft.com/office/drawing/2014/main" id="{611D8440-D635-4109-B4D8-30DD6F65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Element Binding.</a:t>
            </a:r>
          </a:p>
          <a:p>
            <a:pPr marL="285750" indent="-285750">
              <a:buFontTx/>
              <a:buChar char="-"/>
            </a:pPr>
            <a:r>
              <a:rPr lang="en-US" dirty="0"/>
              <a:t>On selection of a row in the table the data in the row should show in the form.</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p:txBody>
      </p:sp>
    </p:spTree>
    <p:extLst>
      <p:ext uri="{BB962C8B-B14F-4D97-AF65-F5344CB8AC3E}">
        <p14:creationId xmlns:p14="http://schemas.microsoft.com/office/powerpoint/2010/main" val="38920787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11179</TotalTime>
  <Words>1717</Words>
  <Application>Microsoft Office PowerPoint</Application>
  <PresentationFormat>Widescreen</PresentationFormat>
  <Paragraphs>224</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nishannainsukha@soyuztechnologies.com</cp:lastModifiedBy>
  <cp:revision>643</cp:revision>
  <dcterms:created xsi:type="dcterms:W3CDTF">2016-07-10T03:33:26Z</dcterms:created>
  <dcterms:modified xsi:type="dcterms:W3CDTF">2021-05-26T11:00:14Z</dcterms:modified>
</cp:coreProperties>
</file>